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sldIdLst>
    <p:sldId id="256" r:id="rId5"/>
    <p:sldId id="259" r:id="rId6"/>
    <p:sldId id="260" r:id="rId7"/>
    <p:sldId id="261" r:id="rId8"/>
    <p:sldId id="262" r:id="rId9"/>
    <p:sldId id="270" r:id="rId10"/>
    <p:sldId id="265" r:id="rId11"/>
    <p:sldId id="263" r:id="rId12"/>
    <p:sldId id="268" r:id="rId13"/>
    <p:sldId id="269" r:id="rId14"/>
    <p:sldId id="272" r:id="rId15"/>
    <p:sldId id="275" r:id="rId16"/>
    <p:sldId id="277" r:id="rId17"/>
    <p:sldId id="276" r:id="rId18"/>
    <p:sldId id="274" r:id="rId19"/>
    <p:sldId id="278" r:id="rId20"/>
    <p:sldId id="279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32"/>
        <p:guide pos="381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5.e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pSp>
        <p:nvGrpSpPr>
          <p:cNvPr id="3077" name="组合 23"/>
          <p:cNvGrpSpPr/>
          <p:nvPr/>
        </p:nvGrpSpPr>
        <p:grpSpPr>
          <a:xfrm>
            <a:off x="-25402" y="33020"/>
            <a:ext cx="8467092" cy="6896100"/>
            <a:chOff x="-58" y="-60"/>
            <a:chExt cx="13332" cy="10860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5956" y="3905"/>
              <a:ext cx="10860" cy="2931"/>
            </a:xfrm>
            <a:prstGeom prst="rt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pSp>
          <p:nvGrpSpPr>
            <p:cNvPr id="3079" name="组合 19"/>
            <p:cNvGrpSpPr/>
            <p:nvPr/>
          </p:nvGrpSpPr>
          <p:grpSpPr>
            <a:xfrm>
              <a:off x="-58" y="-15"/>
              <a:ext cx="13332" cy="10800"/>
              <a:chOff x="-58" y="-15"/>
              <a:chExt cx="13332" cy="108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-58" y="-15"/>
                <a:ext cx="10054" cy="10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pic>
            <p:nvPicPr>
              <p:cNvPr id="22" name="图片 21" descr="05815E603799A29D53DDB1E0FAF_557A7220_102A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6" y="3047"/>
                <a:ext cx="3278" cy="3278"/>
              </a:xfrm>
              <a:prstGeom prst="ellipse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25" name="矩形 24"/>
          <p:cNvSpPr/>
          <p:nvPr/>
        </p:nvSpPr>
        <p:spPr>
          <a:xfrm>
            <a:off x="984250" y="476250"/>
            <a:ext cx="127000" cy="1376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083" name="文本框 25"/>
          <p:cNvSpPr txBox="1"/>
          <p:nvPr/>
        </p:nvSpPr>
        <p:spPr>
          <a:xfrm>
            <a:off x="1343025" y="620713"/>
            <a:ext cx="6450013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多线程实现生产者-消费者问题</a:t>
            </a:r>
            <a:endParaRPr lang="zh-CN" altLang="en-US" sz="3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84" name="文本框 26"/>
          <p:cNvSpPr txBox="1"/>
          <p:nvPr/>
        </p:nvSpPr>
        <p:spPr>
          <a:xfrm>
            <a:off x="1416050" y="1412875"/>
            <a:ext cx="13716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实验三</a:t>
            </a:r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" name="图片 28" descr="05815E603799A29D53DDB1E0FAF_557A7220_102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69" y="3300729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6" name="文本框 29"/>
          <p:cNvSpPr txBox="1"/>
          <p:nvPr/>
        </p:nvSpPr>
        <p:spPr>
          <a:xfrm>
            <a:off x="1558925" y="3300413"/>
            <a:ext cx="4397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赵方</a:t>
            </a:r>
            <a:endParaRPr lang="zh-CN" altLang="en-US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1" name="图片 30" descr="05815E603799A29D53DDB1E0FAF_557A7220_102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4" y="4004944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2" name="图片 31" descr="05815E603799A29D53DDB1E0FAF_557A7220_102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4" y="4653279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9" name="文本框 32"/>
          <p:cNvSpPr txBox="1"/>
          <p:nvPr/>
        </p:nvSpPr>
        <p:spPr>
          <a:xfrm>
            <a:off x="1631950" y="3967163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软件系统与工程教研中心</a:t>
            </a:r>
            <a:endParaRPr lang="zh-CN" altLang="en-US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90" name="文本框 33"/>
          <p:cNvSpPr txBox="1"/>
          <p:nvPr/>
        </p:nvSpPr>
        <p:spPr>
          <a:xfrm>
            <a:off x="1631950" y="4581525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2023.4.6</a:t>
            </a:r>
            <a:endParaRPr lang="en-US" altLang="zh-CN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3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8196" name="标题 1"/>
          <p:cNvSpPr>
            <a:spLocks noGrp="1"/>
          </p:cNvSpPr>
          <p:nvPr>
            <p:ph type="title"/>
          </p:nvPr>
        </p:nvSpPr>
        <p:spPr>
          <a:xfrm>
            <a:off x="609600" y="260350"/>
            <a:ext cx="10972800" cy="1143000"/>
          </a:xfrm>
        </p:spPr>
        <p:txBody>
          <a:bodyPr anchor="ctr" anchorCtr="0"/>
          <a:p>
            <a:r>
              <a:rPr lang="zh-CN" altLang="en-US"/>
              <a:t>四、线程 API说明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0" name="文本框 99"/>
          <p:cNvSpPr txBox="1"/>
          <p:nvPr/>
        </p:nvSpPr>
        <p:spPr>
          <a:xfrm>
            <a:off x="407670" y="1268730"/>
            <a:ext cx="106114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>
                <a:solidFill>
                  <a:srgbClr val="000000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等待指定的线程结束</a:t>
            </a:r>
            <a:endParaRPr lang="zh-CN" sz="28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7760" y="1988820"/>
            <a:ext cx="85845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065"/>
            <a:r>
              <a:rPr lang="en-US" altLang="zh-CN"/>
              <a:t> </a:t>
            </a:r>
            <a:r>
              <a:rPr lang="en-US" altLang="zh-CN" sz="2400"/>
              <a:t></a:t>
            </a:r>
            <a:r>
              <a:rPr lang="en-US" altLang="zh-CN" sz="2800"/>
              <a:t>int pthread_join(</a:t>
            </a:r>
            <a:r>
              <a:rPr lang="en-US" altLang="zh-CN" sz="2800">
                <a:solidFill>
                  <a:srgbClr val="0070C0"/>
                </a:solidFill>
              </a:rPr>
              <a:t>pthread_t thread</a:t>
            </a:r>
            <a:r>
              <a:rPr lang="en-US" altLang="zh-CN" sz="2800"/>
              <a:t>, </a:t>
            </a:r>
            <a:r>
              <a:rPr lang="en-US" altLang="zh-CN" sz="2800">
                <a:solidFill>
                  <a:srgbClr val="0070C0"/>
                </a:solidFill>
              </a:rPr>
              <a:t>void **rval_ptr</a:t>
            </a:r>
            <a:r>
              <a:rPr lang="en-US" altLang="zh-CN" sz="2800"/>
              <a:t>); </a:t>
            </a:r>
            <a:endParaRPr lang="en-US" altLang="zh-CN" sz="2800"/>
          </a:p>
        </p:txBody>
      </p:sp>
      <p:sp>
        <p:nvSpPr>
          <p:cNvPr id="2" name="文本框 1"/>
          <p:cNvSpPr txBox="1"/>
          <p:nvPr/>
        </p:nvSpPr>
        <p:spPr>
          <a:xfrm>
            <a:off x="1860550" y="2644775"/>
            <a:ext cx="898715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40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//</a:t>
            </a:r>
            <a:r>
              <a:rPr lang="zh-CN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</a:rPr>
              <a:t>挂起当前进程，直至第一个参数指定的线程终止运行为止。</a:t>
            </a:r>
            <a:endParaRPr lang="zh-CN" sz="2400">
              <a:solidFill>
                <a:srgbClr val="C16B08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//</a:t>
            </a:r>
            <a:r>
              <a:rPr lang="zh-CN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</a:rPr>
              <a:t>另一个线程的返回值如果不为</a:t>
            </a:r>
            <a:r>
              <a:rPr lang="en-US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NULL,</a:t>
            </a:r>
            <a:r>
              <a:rPr lang="zh-CN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</a:rPr>
              <a:t>则保存在</a:t>
            </a:r>
            <a:r>
              <a:rPr lang="en-US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thread_return</a:t>
            </a:r>
            <a:r>
              <a:rPr lang="zh-CN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</a:rPr>
              <a:t>指向的地址中。</a:t>
            </a:r>
            <a:endParaRPr lang="zh-CN" sz="2400">
              <a:solidFill>
                <a:srgbClr val="C16B08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//</a:t>
            </a:r>
            <a:r>
              <a:rPr lang="zh-CN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</a:rPr>
              <a:t>一个线程所使用的内存资源在对该线程应用</a:t>
            </a:r>
            <a:r>
              <a:rPr lang="en-US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pthread_join</a:t>
            </a:r>
            <a:r>
              <a:rPr lang="zh-CN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</a:rPr>
              <a:t>调用之前不会被重新分配。</a:t>
            </a:r>
            <a:endParaRPr lang="zh-CN" sz="2400">
              <a:solidFill>
                <a:srgbClr val="C16B08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//</a:t>
            </a:r>
            <a:r>
              <a:rPr lang="zh-CN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</a:rPr>
              <a:t>对于每一个可切入的线程必须调用一次</a:t>
            </a:r>
            <a:r>
              <a:rPr lang="en-US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pthread_join</a:t>
            </a:r>
            <a:r>
              <a:rPr lang="zh-CN" sz="24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</a:rPr>
              <a:t>函数。</a:t>
            </a:r>
            <a:endParaRPr lang="zh-CN" altLang="en-US" sz="2400">
              <a:solidFill>
                <a:srgbClr val="C16B08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3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8196" name="标题 1"/>
          <p:cNvSpPr>
            <a:spLocks noGrp="1"/>
          </p:cNvSpPr>
          <p:nvPr>
            <p:ph type="title"/>
          </p:nvPr>
        </p:nvSpPr>
        <p:spPr>
          <a:xfrm>
            <a:off x="609600" y="260350"/>
            <a:ext cx="10972800" cy="1143000"/>
          </a:xfrm>
        </p:spPr>
        <p:txBody>
          <a:bodyPr anchor="ctr" anchorCtr="0"/>
          <a:p>
            <a:r>
              <a:rPr lang="zh-CN" altLang="en-US"/>
              <a:t>四、线程 API说明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" name="文本框 8"/>
          <p:cNvSpPr txBox="1"/>
          <p:nvPr/>
        </p:nvSpPr>
        <p:spPr>
          <a:xfrm>
            <a:off x="1271270" y="1485265"/>
            <a:ext cx="8752205" cy="526224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p>
            <a:pPr indent="266065"/>
            <a:r>
              <a:rPr lang="en-US" altLang="zh-CN" sz="2400"/>
              <a:t>main(){    pthread_t producerThread;    pthread_t consumerThread;    void *retval;        initBuffer(&amp;buffer);    pthread_create(&amp;producerThread, NULL, producer, NULL);    pthread_create(&amp;consumerThread, NULL, consumer, NULL);    pthread_join(producerThread, &amp;retval);    pthread_join(consumerThread, &amp;retval);        </a:t>
            </a:r>
            <a:endParaRPr lang="en-US" altLang="zh-CN" sz="2400"/>
          </a:p>
          <a:p>
            <a:pPr indent="266065"/>
            <a:r>
              <a:rPr lang="en-US" altLang="zh-CN" sz="2400"/>
              <a:t>printf("Task Over.\n");}</a:t>
            </a:r>
            <a:endParaRPr lang="zh-CN" altLang="en-US" sz="2400"/>
          </a:p>
        </p:txBody>
      </p:sp>
      <p:graphicFrame>
        <p:nvGraphicFramePr>
          <p:cNvPr id="7176" name="对象 17"/>
          <p:cNvGraphicFramePr/>
          <p:nvPr/>
        </p:nvGraphicFramePr>
        <p:xfrm>
          <a:off x="10200323" y="1557020"/>
          <a:ext cx="1558925" cy="415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174750" imgH="3091180" progId="Visio.Drawing.15">
                  <p:embed/>
                </p:oleObj>
              </mc:Choice>
              <mc:Fallback>
                <p:oleObj name="" r:id="rId1" imgW="1174750" imgH="3091180" progId="Visio.Drawing.15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00323" y="1557020"/>
                        <a:ext cx="1558925" cy="4156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51180" y="1196975"/>
            <a:ext cx="923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例：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3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8196" name="标题 1"/>
          <p:cNvSpPr>
            <a:spLocks noGrp="1"/>
          </p:cNvSpPr>
          <p:nvPr>
            <p:ph type="title"/>
          </p:nvPr>
        </p:nvSpPr>
        <p:spPr>
          <a:xfrm>
            <a:off x="609600" y="260350"/>
            <a:ext cx="10972800" cy="1143000"/>
          </a:xfrm>
        </p:spPr>
        <p:txBody>
          <a:bodyPr anchor="ctr" anchorCtr="0"/>
          <a:p>
            <a:r>
              <a:rPr lang="zh-CN" altLang="en-US"/>
              <a:t>四、线程 API说明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0" name="文本框 99"/>
          <p:cNvSpPr txBox="1"/>
          <p:nvPr/>
        </p:nvSpPr>
        <p:spPr>
          <a:xfrm>
            <a:off x="149860" y="1125220"/>
            <a:ext cx="1120965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/>
              <a:t>锁定互斥量（阻塞）</a:t>
            </a:r>
            <a:r>
              <a:rPr lang="zh-CN" altLang="en-US" sz="2400"/>
              <a:t>：int pthread_mutex_lock (pthread_mutex_t *__mutex)</a:t>
            </a:r>
            <a:endParaRPr lang="zh-CN" altLang="en-US" sz="2400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/>
              <a:t>解锁互斥量：</a:t>
            </a:r>
            <a:r>
              <a:rPr lang="zh-CN" altLang="en-US" sz="2400"/>
              <a:t>int pthread_mutex_unlock (pthread_mutex_t *__mutex)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44335" y="2752725"/>
            <a:ext cx="5316855" cy="31692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p>
            <a:pPr indent="266065"/>
            <a:r>
              <a:rPr lang="en-US" altLang="zh-CN" sz="2000"/>
              <a:t>void writeData(struct Buffer* buffer, int data){</a:t>
            </a:r>
            <a:r>
              <a:rPr lang="en-US" sz="2000">
                <a:solidFill>
                  <a:srgbClr val="000000"/>
                </a:solidFill>
                <a:latin typeface="宋体" panose="02010600030101010101" pitchFamily="2" charset="-122"/>
              </a:rPr>
              <a:t>    pthread_mutex_lock(&amp;buffer-&gt;lock); //</a:t>
            </a:r>
            <a:r>
              <a:rPr lang="zh-CN" sz="2000">
                <a:solidFill>
                  <a:srgbClr val="000000"/>
                </a:solidFill>
                <a:ea typeface="宋体" panose="02010600030101010101" pitchFamily="2" charset="-122"/>
              </a:rPr>
              <a:t>获取互斥锁</a:t>
            </a:r>
            <a:endParaRPr lang="zh-CN" sz="200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266065"/>
            <a:r>
              <a:rPr lang="en-US" altLang="zh-CN" sz="2000"/>
              <a:t>     xxxxxxx</a:t>
            </a:r>
            <a:endParaRPr lang="en-US" altLang="zh-CN" sz="2000"/>
          </a:p>
          <a:p>
            <a:pPr indent="266065"/>
            <a:r>
              <a:rPr lang="en-US" altLang="zh-CN" sz="2000"/>
              <a:t>     xxxxxxx</a:t>
            </a:r>
            <a:r>
              <a:rPr lang="zh-CN" altLang="en-US" sz="2000"/>
              <a:t>  </a:t>
            </a:r>
            <a:endParaRPr lang="zh-CN" altLang="en-US" sz="2000"/>
          </a:p>
          <a:p>
            <a:pPr indent="266065"/>
            <a:r>
              <a:rPr lang="en-US" altLang="zh-CN" sz="2000"/>
              <a:t>.......</a:t>
            </a:r>
            <a:r>
              <a:rPr lang="zh-CN" altLang="en-US" sz="2000"/>
              <a:t> </a:t>
            </a:r>
            <a:r>
              <a:rPr lang="en-US" sz="200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endParaRPr lang="en-US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indent="266065"/>
            <a:r>
              <a:rPr lang="en-US" sz="2000">
                <a:solidFill>
                  <a:srgbClr val="000000"/>
                </a:solidFill>
                <a:latin typeface="宋体" panose="02010600030101010101" pitchFamily="2" charset="-122"/>
              </a:rPr>
              <a:t>  pthread_mutex_unlock(&amp;buffer-&gt;lock);  //</a:t>
            </a:r>
            <a:r>
              <a:rPr lang="zh-CN" sz="2000">
                <a:solidFill>
                  <a:srgbClr val="000000"/>
                </a:solidFill>
                <a:ea typeface="宋体" panose="02010600030101010101" pitchFamily="2" charset="-122"/>
              </a:rPr>
              <a:t>释放互斥锁</a:t>
            </a:r>
            <a:endParaRPr lang="zh-CN" altLang="en-US" sz="2000"/>
          </a:p>
          <a:p>
            <a:pPr indent="266065"/>
            <a:r>
              <a:rPr lang="en-US" altLang="zh-CN" sz="2000"/>
              <a:t>}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2279650" y="6021705"/>
            <a:ext cx="9173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pthread_mutex_t：互斥锁，pthread_cond_t：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条件变量</a:t>
            </a:r>
            <a:endParaRPr lang="zh-CN" altLang="en-US" sz="24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1180" y="2997200"/>
            <a:ext cx="5507990" cy="2768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p>
            <a:pPr indent="266065"/>
            <a:r>
              <a:rPr lang="en-US" altLang="zh-CN"/>
              <a:t>struct Buffer{</a:t>
            </a:r>
            <a:endParaRPr lang="en-US" sz="9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indent="266065"/>
            <a:r>
              <a:rPr lang="en-US" sz="2000">
                <a:solidFill>
                  <a:srgbClr val="000000"/>
                </a:solidFill>
                <a:latin typeface="+mj-ea"/>
                <a:ea typeface="+mj-ea"/>
                <a:cs typeface="+mj-ea"/>
              </a:rPr>
              <a:t>    int data[BUFFER_SIZE]; //</a:t>
            </a:r>
            <a:r>
              <a:rPr lang="zh-CN" sz="2000">
                <a:solidFill>
                  <a:srgbClr val="000000"/>
                </a:solidFill>
                <a:latin typeface="+mj-ea"/>
                <a:ea typeface="+mj-ea"/>
                <a:cs typeface="+mj-ea"/>
              </a:rPr>
              <a:t>缓冲区数组 </a:t>
            </a:r>
            <a:r>
              <a:rPr lang="en-US" sz="2000">
                <a:solidFill>
                  <a:srgbClr val="000000"/>
                </a:solidFill>
                <a:latin typeface="+mj-ea"/>
                <a:ea typeface="+mj-ea"/>
                <a:cs typeface="+mj-ea"/>
              </a:rPr>
              <a:t>    int readPos; //</a:t>
            </a:r>
            <a:r>
              <a:rPr lang="zh-CN" sz="2000">
                <a:solidFill>
                  <a:srgbClr val="000000"/>
                </a:solidFill>
                <a:latin typeface="+mj-ea"/>
                <a:ea typeface="+mj-ea"/>
                <a:cs typeface="+mj-ea"/>
              </a:rPr>
              <a:t>读的位置</a:t>
            </a:r>
            <a:r>
              <a:rPr lang="zh-CN" altLang="en-US" sz="2000">
                <a:latin typeface="+mj-ea"/>
                <a:ea typeface="+mj-ea"/>
                <a:cs typeface="+mj-ea"/>
              </a:rPr>
              <a:t>     </a:t>
            </a:r>
            <a:r>
              <a:rPr lang="en-US" altLang="zh-CN" sz="2000">
                <a:latin typeface="+mj-ea"/>
                <a:ea typeface="+mj-ea"/>
                <a:cs typeface="+mj-ea"/>
              </a:rPr>
              <a:t>int writePos;//</a:t>
            </a:r>
            <a:r>
              <a:rPr lang="zh-CN" altLang="en-US" sz="2000">
                <a:latin typeface="+mj-ea"/>
                <a:ea typeface="+mj-ea"/>
                <a:cs typeface="+mj-ea"/>
              </a:rPr>
              <a:t>写的位置</a:t>
            </a:r>
            <a:r>
              <a:rPr lang="en-US" sz="2000">
                <a:solidFill>
                  <a:srgbClr val="000000"/>
                </a:solidFill>
                <a:latin typeface="+mj-ea"/>
                <a:ea typeface="+mj-ea"/>
                <a:cs typeface="+mj-ea"/>
              </a:rPr>
              <a:t>    pthread_mutex_t lock; //</a:t>
            </a:r>
            <a:r>
              <a:rPr lang="zh-CN" sz="2000">
                <a:solidFill>
                  <a:srgbClr val="000000"/>
                </a:solidFill>
                <a:latin typeface="+mj-ea"/>
                <a:ea typeface="+mj-ea"/>
                <a:cs typeface="+mj-ea"/>
              </a:rPr>
              <a:t>互斥锁  </a:t>
            </a:r>
            <a:r>
              <a:rPr lang="en-US" sz="2000">
                <a:solidFill>
                  <a:srgbClr val="000000"/>
                </a:solidFill>
                <a:latin typeface="+mj-ea"/>
                <a:ea typeface="+mj-ea"/>
                <a:cs typeface="+mj-ea"/>
              </a:rPr>
              <a:t>    pthread_cond_t notEmpty; //</a:t>
            </a:r>
            <a:r>
              <a:rPr lang="zh-CN" sz="2000">
                <a:solidFill>
                  <a:srgbClr val="000000"/>
                </a:solidFill>
                <a:latin typeface="+mj-ea"/>
                <a:ea typeface="+mj-ea"/>
                <a:cs typeface="+mj-ea"/>
              </a:rPr>
              <a:t>非空信号 </a:t>
            </a:r>
            <a:endParaRPr lang="zh-CN" sz="2000">
              <a:solidFill>
                <a:srgbClr val="000000"/>
              </a:solidFill>
              <a:latin typeface="+mj-ea"/>
              <a:ea typeface="+mj-ea"/>
              <a:cs typeface="+mj-ea"/>
            </a:endParaRPr>
          </a:p>
          <a:p>
            <a:pPr indent="266065"/>
            <a:r>
              <a:rPr lang="en-US" sz="2000">
                <a:solidFill>
                  <a:srgbClr val="000000"/>
                </a:solidFill>
                <a:latin typeface="+mj-ea"/>
                <a:ea typeface="+mj-ea"/>
                <a:cs typeface="+mj-ea"/>
              </a:rPr>
              <a:t>  pthread_cond_t notFull; </a:t>
            </a:r>
            <a:r>
              <a:rPr lang="zh-CN" sz="2000">
                <a:solidFill>
                  <a:srgbClr val="000000"/>
                </a:solidFill>
                <a:latin typeface="+mj-ea"/>
                <a:ea typeface="+mj-ea"/>
                <a:cs typeface="+mj-ea"/>
              </a:rPr>
              <a:t>非满信号  </a:t>
            </a:r>
            <a:r>
              <a:rPr lang="zh-CN" altLang="en-US" sz="2000"/>
              <a:t> </a:t>
            </a:r>
            <a:endParaRPr lang="zh-CN" altLang="en-US" sz="2000"/>
          </a:p>
          <a:p>
            <a:pPr indent="266065"/>
            <a:r>
              <a:rPr lang="en-US" altLang="zh-CN"/>
              <a:t>}buffer;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5280" y="2430780"/>
            <a:ext cx="923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例：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3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8196" name="标题 1"/>
          <p:cNvSpPr>
            <a:spLocks noGrp="1"/>
          </p:cNvSpPr>
          <p:nvPr>
            <p:ph type="title"/>
          </p:nvPr>
        </p:nvSpPr>
        <p:spPr>
          <a:xfrm>
            <a:off x="609600" y="260350"/>
            <a:ext cx="10972800" cy="1143000"/>
          </a:xfrm>
        </p:spPr>
        <p:txBody>
          <a:bodyPr anchor="ctr" anchorCtr="0"/>
          <a:p>
            <a:r>
              <a:rPr lang="zh-CN" altLang="en-US"/>
              <a:t>四、线程 API说明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文本框 2"/>
          <p:cNvSpPr txBox="1"/>
          <p:nvPr/>
        </p:nvSpPr>
        <p:spPr>
          <a:xfrm>
            <a:off x="441960" y="1196975"/>
            <a:ext cx="1136332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等待条件变量（阻塞）</a:t>
            </a:r>
            <a:r>
              <a:rPr lang="zh-CN" sz="2400">
                <a:solidFill>
                  <a:srgbClr val="000000"/>
                </a:solidFill>
                <a:ea typeface="宋体" panose="02010600030101010101" pitchFamily="2" charset="-122"/>
              </a:rPr>
              <a:t>：</a:t>
            </a:r>
            <a:r>
              <a:rPr 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int pthread_cond_wait (pthread_cond_t *__restrict __cond, pthread_mutex_t *__restrict __mutex)</a:t>
            </a:r>
            <a:endParaRPr lang="zh-CN" altLang="en-US" sz="2400"/>
          </a:p>
        </p:txBody>
      </p:sp>
      <p:sp>
        <p:nvSpPr>
          <p:cNvPr id="100" name="文本框 99"/>
          <p:cNvSpPr txBox="1"/>
          <p:nvPr/>
        </p:nvSpPr>
        <p:spPr>
          <a:xfrm>
            <a:off x="839470" y="2132965"/>
            <a:ext cx="10813415" cy="461581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p>
            <a:pPr indent="266065"/>
            <a:r>
              <a:rPr lang="en-US" altLang="zh-CN"/>
              <a:t>void writeData(struct Buffer* buffer, int data){</a:t>
            </a:r>
            <a:r>
              <a:rPr lang="en-US" sz="900">
                <a:solidFill>
                  <a:srgbClr val="000000"/>
                </a:solidFill>
                <a:latin typeface="宋体" panose="02010600030101010101" pitchFamily="2" charset="-122"/>
              </a:rPr>
              <a:t>     </a:t>
            </a:r>
            <a:r>
              <a:rPr lang="en-US" altLang="zh-CN" sz="2000">
                <a:sym typeface="+mn-ea"/>
              </a:rPr>
              <a:t>xxxxx</a:t>
            </a:r>
            <a:endParaRPr lang="en-US" altLang="zh-CN" sz="2000"/>
          </a:p>
          <a:p>
            <a:pPr indent="266065"/>
            <a:r>
              <a:rPr lang="en-US" altLang="zh-CN" sz="2000">
                <a:sym typeface="+mn-ea"/>
              </a:rPr>
              <a:t>xxxxx</a:t>
            </a:r>
            <a:endParaRPr lang="en-US" altLang="zh-CN" sz="2000"/>
          </a:p>
          <a:p>
            <a:pPr indent="266065"/>
            <a:r>
              <a:rPr lang="en-US" altLang="zh-CN" sz="2000">
                <a:sym typeface="+mn-ea"/>
              </a:rPr>
              <a:t>........</a:t>
            </a:r>
            <a:endParaRPr lang="zh-CN" altLang="en-US" sz="2000">
              <a:sym typeface="+mn-ea"/>
            </a:endParaRPr>
          </a:p>
          <a:p>
            <a:pPr indent="266065"/>
            <a:endParaRPr lang="zh-CN" altLang="en-US" sz="2000">
              <a:sym typeface="+mn-ea"/>
            </a:endParaRPr>
          </a:p>
          <a:p>
            <a:pPr indent="266065"/>
            <a:r>
              <a:rPr lang="zh-CN" altLang="en-US" sz="2000"/>
              <a:t> </a:t>
            </a:r>
            <a:r>
              <a:rPr lang="en-US" altLang="zh-CN" sz="2000"/>
              <a:t>while((buffer-&gt;writePos + 1) % BUFFER_SIZE == buffer-&gt;readPos)    {        </a:t>
            </a:r>
            <a:r>
              <a:rPr lang="en-US" sz="2000">
                <a:solidFill>
                  <a:srgbClr val="000000"/>
                </a:solidFill>
                <a:latin typeface="宋体" panose="02010600030101010101" pitchFamily="2" charset="-122"/>
              </a:rPr>
              <a:t>   pthread_cond_wait(&amp;buffer-&gt;notFull, &amp;buffer-&gt;lock); /*</a:t>
            </a:r>
            <a:r>
              <a:rPr lang="zh-CN" sz="2000">
                <a:solidFill>
                  <a:srgbClr val="000000"/>
                </a:solidFill>
                <a:ea typeface="宋体" panose="02010600030101010101" pitchFamily="2" charset="-122"/>
              </a:rPr>
              <a:t>等待状态变量 b-&gt;notfull，不满则跳出阻塞*/</a:t>
            </a:r>
            <a:r>
              <a:rPr lang="zh-CN" altLang="en-US" sz="2000"/>
              <a:t>    </a:t>
            </a:r>
            <a:r>
              <a:rPr lang="en-US" altLang="zh-CN" sz="2000"/>
              <a:t>}</a:t>
            </a:r>
            <a:endParaRPr lang="en-US" altLang="zh-CN" sz="2000"/>
          </a:p>
          <a:p>
            <a:pPr indent="266065"/>
            <a:r>
              <a:rPr lang="en-US" altLang="zh-CN" sz="2000"/>
              <a:t>xxxxx</a:t>
            </a:r>
            <a:endParaRPr lang="en-US" altLang="zh-CN" sz="2000"/>
          </a:p>
          <a:p>
            <a:pPr indent="266065"/>
            <a:r>
              <a:rPr lang="en-US" altLang="zh-CN" sz="2000"/>
              <a:t>xxxxx</a:t>
            </a:r>
            <a:endParaRPr lang="en-US" altLang="zh-CN" sz="2000"/>
          </a:p>
          <a:p>
            <a:pPr indent="266065"/>
            <a:r>
              <a:rPr lang="en-US" altLang="zh-CN" sz="2000"/>
              <a:t>........</a:t>
            </a:r>
            <a:endParaRPr lang="en-US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indent="266065"/>
            <a:r>
              <a:rPr lang="en-US" altLang="zh-CN"/>
              <a:t>}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1770" y="1917065"/>
            <a:ext cx="923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例：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3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8196" name="标题 1"/>
          <p:cNvSpPr>
            <a:spLocks noGrp="1"/>
          </p:cNvSpPr>
          <p:nvPr>
            <p:ph type="title"/>
          </p:nvPr>
        </p:nvSpPr>
        <p:spPr>
          <a:xfrm>
            <a:off x="623570" y="125730"/>
            <a:ext cx="10972800" cy="1143000"/>
          </a:xfrm>
        </p:spPr>
        <p:txBody>
          <a:bodyPr anchor="ctr" anchorCtr="0"/>
          <a:p>
            <a:r>
              <a:rPr lang="zh-CN" altLang="en-US"/>
              <a:t>四、线程 API说明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文本框 2"/>
          <p:cNvSpPr txBox="1"/>
          <p:nvPr/>
        </p:nvSpPr>
        <p:spPr>
          <a:xfrm>
            <a:off x="551180" y="1052830"/>
            <a:ext cx="114344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sz="2400" b="1">
                <a:solidFill>
                  <a:srgbClr val="000000"/>
                </a:solidFill>
                <a:sym typeface="+mn-ea"/>
              </a:rPr>
              <a:t>唤醒线程等待条件变量</a:t>
            </a:r>
            <a:r>
              <a:rPr lang="zh-CN" sz="2400">
                <a:solidFill>
                  <a:srgbClr val="000000"/>
                </a:solidFill>
                <a:sym typeface="+mn-ea"/>
              </a:rPr>
              <a:t>：</a:t>
            </a:r>
            <a:r>
              <a:rPr lang="en-US" sz="240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charset="0"/>
                <a:sym typeface="+mn-ea"/>
              </a:rPr>
              <a:t>int pthread_cond_signal (pthread_cond_t *__cond)</a:t>
            </a:r>
            <a:endParaRPr lang="en-US" sz="2400">
              <a:solidFill>
                <a:srgbClr val="000000"/>
              </a:solidFill>
              <a:latin typeface="Wingdings" panose="05000000000000000000" charset="0"/>
              <a:sym typeface="+mn-ea"/>
            </a:endParaRPr>
          </a:p>
          <a:p>
            <a:pPr marL="266700" indent="-266700"/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1281430" y="1628775"/>
            <a:ext cx="9629140" cy="50158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p>
            <a:pPr indent="266065"/>
            <a:r>
              <a:rPr lang="en-US" altLang="zh-CN" sz="2000"/>
              <a:t>void writeData(struct Buffer* buffer, int data){</a:t>
            </a:r>
            <a:r>
              <a:rPr lang="en-US" sz="2000">
                <a:solidFill>
                  <a:srgbClr val="000000"/>
                </a:solidFill>
                <a:latin typeface="宋体" panose="02010600030101010101" pitchFamily="2" charset="-122"/>
              </a:rPr>
              <a:t>   xxxxxx</a:t>
            </a:r>
            <a:endParaRPr lang="en-US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indent="266065"/>
            <a:r>
              <a:rPr lang="en-US" sz="200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......</a:t>
            </a:r>
            <a:endParaRPr lang="en-US" sz="200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065"/>
            <a:r>
              <a:rPr lang="en-US" sz="20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/*</a:t>
            </a:r>
            <a:r>
              <a:rPr lang="zh-CN"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写数据并且指针前移*/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   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buffer-&gt;data[buffer-&gt;writePos] = data;    if (data != OVER)    {        printf("Producer: Put data %d to buffer.\n",data);    }    buffer-&gt;writePos = (buffer-&gt;writePos + 1) % BUFFER_SIZE;</a:t>
            </a:r>
            <a:r>
              <a:rPr lang="en-US" sz="20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    /*</a:t>
            </a:r>
            <a:r>
              <a:rPr lang="zh-CN"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设置缓冲区非空信号*/</a:t>
            </a:r>
            <a:r>
              <a:rPr lang="en-US" sz="20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    pthread_cond_signal(&amp;buffer-&gt;notEmpty); /*</a:t>
            </a:r>
            <a:r>
              <a:rPr lang="zh-CN" sz="200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设置状态变量*/</a:t>
            </a:r>
            <a:r>
              <a:rPr lang="en-US" sz="20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    </a:t>
            </a:r>
            <a:r>
              <a:rPr lang="en-US" sz="200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xxxxxx</a:t>
            </a:r>
            <a:endParaRPr lang="en-US" sz="200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indent="266065"/>
            <a:r>
              <a:rPr lang="en-US" sz="200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......</a:t>
            </a:r>
            <a:endParaRPr lang="en-US" sz="200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065"/>
            <a:r>
              <a:rPr lang="en-US" altLang="zh-CN" sz="2000"/>
              <a:t>}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551180" y="1628775"/>
            <a:ext cx="698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例：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3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8196" name="标题 1"/>
          <p:cNvSpPr>
            <a:spLocks noGrp="1"/>
          </p:cNvSpPr>
          <p:nvPr>
            <p:ph type="title"/>
          </p:nvPr>
        </p:nvSpPr>
        <p:spPr>
          <a:xfrm>
            <a:off x="609600" y="260350"/>
            <a:ext cx="10972800" cy="1143000"/>
          </a:xfrm>
        </p:spPr>
        <p:txBody>
          <a:bodyPr anchor="ctr" anchorCtr="0"/>
          <a:p>
            <a:r>
              <a:rPr lang="zh-CN" altLang="en-US"/>
              <a:t>四、线程 API说明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178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0" name="文本框 99"/>
          <p:cNvSpPr txBox="1"/>
          <p:nvPr/>
        </p:nvSpPr>
        <p:spPr>
          <a:xfrm>
            <a:off x="479425" y="1700530"/>
            <a:ext cx="11555730" cy="4984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sz="2800" b="1">
                <a:solidFill>
                  <a:srgbClr val="000000"/>
                </a:solidFill>
                <a:latin typeface="宋体" panose="02010600030101010101" pitchFamily="2" charset="-122"/>
              </a:rPr>
              <a:t>获得父进程 ID：pthread_t pthread_self (void)</a:t>
            </a:r>
            <a:endParaRPr lang="en-US" sz="28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lang="en-US" sz="2800" b="1">
                <a:solidFill>
                  <a:srgbClr val="000000"/>
                </a:solidFill>
                <a:latin typeface="宋体" panose="02010600030101010101" pitchFamily="2" charset="-122"/>
              </a:rPr>
              <a:t>测试两个线程号是否相同：int pthread_equal (pthread_t __thread1, pthread_t   __thread2)</a:t>
            </a:r>
            <a:endParaRPr lang="en-US" sz="28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rgbClr val="000000"/>
                </a:solidFill>
                <a:latin typeface="宋体" panose="02010600030101010101" pitchFamily="2" charset="-122"/>
              </a:rPr>
              <a:t>线程退出：void pthread_exit (void *__retval)</a:t>
            </a:r>
            <a:endParaRPr lang="en-US" sz="28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rgbClr val="000000"/>
                </a:solidFill>
                <a:latin typeface="宋体" panose="02010600030101010101" pitchFamily="2" charset="-122"/>
              </a:rPr>
              <a:t>互斥量初始化：pthread_mutex_init (pthread_mutex_t *,__const pthread_mutexattr_t *)</a:t>
            </a:r>
            <a:endParaRPr lang="en-US" sz="2800" b="1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rgbClr val="000000"/>
                </a:solidFill>
                <a:latin typeface="宋体" panose="02010600030101010101" pitchFamily="2" charset="-122"/>
              </a:rPr>
              <a:t>销毁互斥量：int pthread_mutex_destroy (pthread_mutex_t *__mutex)</a:t>
            </a:r>
            <a:endParaRPr lang="en-US" sz="28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五、实验步骤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编辑源码，得到pthread.c</a:t>
            </a:r>
            <a:endParaRPr lang="zh-CN" altLang="en-US"/>
          </a:p>
          <a:p>
            <a:r>
              <a:rPr lang="zh-CN" altLang="en-US"/>
              <a:t>使用gcc编译（或者使用make工具）</a:t>
            </a:r>
            <a:endParaRPr lang="zh-CN" altLang="en-US"/>
          </a:p>
          <a:p>
            <a:r>
              <a:rPr lang="zh-CN" altLang="en-US"/>
              <a:t>运行</a:t>
            </a:r>
            <a:endParaRPr lang="zh-CN" altLang="en-US"/>
          </a:p>
        </p:txBody>
      </p:sp>
      <p:grpSp>
        <p:nvGrpSpPr>
          <p:cNvPr id="8193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178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16510"/>
            <a:ext cx="12182475" cy="6824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r>
              <a:rPr lang="zh-CN" altLang="en-US"/>
              <a:t>一、预备知识</a:t>
            </a:r>
            <a:endParaRPr lang="zh-CN" altLang="en-US"/>
          </a:p>
          <a:p>
            <a:r>
              <a:rPr lang="zh-CN" altLang="en-US"/>
              <a:t>二、实验设备及工具</a:t>
            </a:r>
            <a:endParaRPr lang="zh-CN" altLang="en-US"/>
          </a:p>
          <a:p>
            <a:r>
              <a:rPr lang="zh-CN" altLang="en-US"/>
              <a:t>三、实验流程</a:t>
            </a:r>
            <a:endParaRPr lang="zh-CN" altLang="en-US"/>
          </a:p>
          <a:p>
            <a:r>
              <a:rPr lang="zh-CN" altLang="en-US"/>
              <a:t>四、线程 API说明</a:t>
            </a:r>
            <a:endParaRPr lang="zh-CN" altLang="en-US"/>
          </a:p>
          <a:p>
            <a:r>
              <a:rPr lang="zh-CN" altLang="en-US"/>
              <a:t>五、实验步骤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1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5124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一、预备知识</a:t>
            </a:r>
            <a:endParaRPr lang="zh-CN" altLang="en-US"/>
          </a:p>
        </p:txBody>
      </p:sp>
      <p:sp>
        <p:nvSpPr>
          <p:cNvPr id="5125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r>
              <a:rPr lang="zh-CN" altLang="en-US"/>
              <a:t>有 C 语言基础</a:t>
            </a:r>
            <a:endParaRPr lang="zh-CN" altLang="en-US"/>
          </a:p>
          <a:p>
            <a:r>
              <a:rPr lang="zh-CN" altLang="en-US"/>
              <a:t>掌握在 Linux 下常用编辑器的使用</a:t>
            </a:r>
            <a:endParaRPr lang="zh-CN" altLang="en-US"/>
          </a:p>
          <a:p>
            <a:r>
              <a:rPr lang="zh-CN" altLang="en-US"/>
              <a:t>掌握 Linux 下的程序编译过程</a:t>
            </a:r>
            <a:endParaRPr lang="zh-CN" altLang="en-US"/>
          </a:p>
          <a:p>
            <a:r>
              <a:rPr lang="zh-CN" altLang="en-US"/>
              <a:t>学习 pthread 库函数的使用</a:t>
            </a:r>
            <a:endParaRPr lang="zh-CN" altLang="en-US"/>
          </a:p>
          <a:p>
            <a:r>
              <a:rPr lang="zh-CN" altLang="en-US"/>
              <a:t>掌握共享锁和信号量 的使用方法</a:t>
            </a:r>
            <a:endParaRPr lang="zh-CN" altLang="en-US"/>
          </a:p>
          <a:p>
            <a:r>
              <a:rPr lang="zh-CN" altLang="en-US"/>
              <a:t>掌握make和makefile工具编译程序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45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6148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二、实验设备及工具</a:t>
            </a:r>
            <a:endParaRPr lang="zh-CN" altLang="en-US"/>
          </a:p>
        </p:txBody>
      </p:sp>
      <p:sp>
        <p:nvSpPr>
          <p:cNvPr id="6149" name="内容占位符 2"/>
          <p:cNvSpPr>
            <a:spLocks noGrp="1"/>
          </p:cNvSpPr>
          <p:nvPr>
            <p:ph idx="1"/>
          </p:nvPr>
        </p:nvSpPr>
        <p:spPr>
          <a:xfrm>
            <a:off x="695325" y="1989138"/>
            <a:ext cx="10972800" cy="4525962"/>
          </a:xfrm>
        </p:spPr>
        <p:txBody>
          <a:bodyPr anchor="t" anchorCtr="0"/>
          <a:p>
            <a:r>
              <a:rPr lang="zh-CN" altLang="en-US"/>
              <a:t>利用PV操作解决生产者消费者问题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三、实验流程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177" name="文本框 99"/>
          <p:cNvSpPr txBox="1"/>
          <p:nvPr/>
        </p:nvSpPr>
        <p:spPr>
          <a:xfrm>
            <a:off x="263525" y="1052513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2400" b="1">
                <a:latin typeface="黑体" panose="02010609060101010101" charset="-122"/>
                <a:ea typeface="黑体" panose="02010609060101010101" charset="-122"/>
              </a:rPr>
              <a:t>多线程生产者消费者问题</a:t>
            </a:r>
            <a:endParaRPr lang="zh-CN" altLang="zh-CN" sz="24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7395" y="1700530"/>
            <a:ext cx="8157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Producer-Consumer with a</a:t>
            </a:r>
            <a:r>
              <a:rPr lang="en-US" altLang="zh-CN" sz="2800"/>
              <a:t> </a:t>
            </a:r>
            <a:r>
              <a:rPr lang="zh-CN" altLang="en-US" sz="2800"/>
              <a:t>Bounded Buffer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2207895" y="2276475"/>
            <a:ext cx="966787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A classic problem</a:t>
            </a:r>
            <a:endParaRPr lang="zh-CN" altLang="en-US" sz="2800"/>
          </a:p>
          <a:p>
            <a:r>
              <a:rPr lang="zh-CN" altLang="en-US" sz="2800"/>
              <a:t>A producer put things into a shared buffer</a:t>
            </a:r>
            <a:endParaRPr lang="zh-CN" altLang="en-US" sz="2800"/>
          </a:p>
          <a:p>
            <a:r>
              <a:rPr lang="zh-CN" altLang="en-US" sz="2800"/>
              <a:t>A consumer takes them out</a:t>
            </a:r>
            <a:endParaRPr lang="zh-CN" altLang="en-US" sz="2800"/>
          </a:p>
          <a:p>
            <a:r>
              <a:rPr lang="zh-CN" altLang="en-US" sz="2800"/>
              <a:t>Need synchronization to coordinate</a:t>
            </a:r>
            <a:r>
              <a:rPr lang="en-US" altLang="zh-CN" sz="2800"/>
              <a:t> </a:t>
            </a:r>
            <a:r>
              <a:rPr lang="zh-CN" altLang="en-US" sz="2800"/>
              <a:t>producer/consumer</a:t>
            </a:r>
            <a:endParaRPr lang="zh-CN" altLang="en-US" sz="28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2085" y="4004945"/>
            <a:ext cx="6362700" cy="20720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三、实验流程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7178" name="对象 21"/>
          <p:cNvGraphicFramePr/>
          <p:nvPr/>
        </p:nvGraphicFramePr>
        <p:xfrm>
          <a:off x="609283" y="858838"/>
          <a:ext cx="2619375" cy="539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046605" imgH="4237990" progId="Visio.Drawing.15">
                  <p:embed/>
                </p:oleObj>
              </mc:Choice>
              <mc:Fallback>
                <p:oleObj name="" r:id="rId1" imgW="2046605" imgH="423799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283" y="858838"/>
                        <a:ext cx="2619375" cy="5399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359785" y="1917065"/>
            <a:ext cx="7759065" cy="31076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2800">
                <a:solidFill>
                  <a:srgbClr val="000000"/>
                </a:solidFill>
                <a:ea typeface="宋体" panose="02010600030101010101" pitchFamily="2" charset="-122"/>
              </a:rPr>
              <a:t>生产者首先要获得互斥锁，并且判断写指针</a:t>
            </a:r>
            <a:r>
              <a:rPr lang="en-US" sz="2800">
                <a:solidFill>
                  <a:srgbClr val="000000"/>
                </a:solidFill>
                <a:latin typeface="宋体" panose="02010600030101010101" pitchFamily="2" charset="-122"/>
                <a:cs typeface="Microsoft JhengHei" panose="020B0604030504040204" charset="-120"/>
              </a:rPr>
              <a:t>+1 </a:t>
            </a:r>
            <a:r>
              <a:rPr lang="zh-CN" sz="2800">
                <a:solidFill>
                  <a:srgbClr val="000000"/>
                </a:solidFill>
                <a:ea typeface="宋体" panose="02010600030101010101" pitchFamily="2" charset="-122"/>
              </a:rPr>
              <a:t>后是否等于读指针，</a:t>
            </a:r>
            <a:endParaRPr lang="zh-CN" sz="280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zh-CN" sz="2800">
                <a:solidFill>
                  <a:srgbClr val="000000"/>
                </a:solidFill>
                <a:ea typeface="宋体" panose="02010600030101010101" pitchFamily="2" charset="-122"/>
              </a:rPr>
              <a:t>如果相等则进入等待状态，等候条件变量</a:t>
            </a:r>
            <a:r>
              <a:rPr lang="en-US" sz="2800">
                <a:solidFill>
                  <a:srgbClr val="000000"/>
                </a:solidFill>
                <a:latin typeface="宋体" panose="02010600030101010101" pitchFamily="2" charset="-122"/>
                <a:cs typeface="Microsoft JhengHei" panose="020B0604030504040204" charset="-120"/>
              </a:rPr>
              <a:t> notfull</a:t>
            </a:r>
            <a:r>
              <a:rPr lang="zh-CN" sz="2800">
                <a:solidFill>
                  <a:srgbClr val="000000"/>
                </a:solidFill>
                <a:ea typeface="宋体" panose="02010600030101010101" pitchFamily="2" charset="-122"/>
              </a:rPr>
              <a:t>；</a:t>
            </a:r>
            <a:endParaRPr lang="zh-CN" sz="280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zh-CN" sz="2800">
                <a:solidFill>
                  <a:srgbClr val="000000"/>
                </a:solidFill>
                <a:ea typeface="宋体" panose="02010600030101010101" pitchFamily="2" charset="-122"/>
              </a:rPr>
              <a:t>如果不等则向缓冲区中写一个整数，并且设置条件变量为</a:t>
            </a:r>
            <a:r>
              <a:rPr lang="en-US" sz="2800">
                <a:solidFill>
                  <a:srgbClr val="000000"/>
                </a:solidFill>
                <a:latin typeface="宋体" panose="02010600030101010101" pitchFamily="2" charset="-122"/>
                <a:cs typeface="Microsoft JhengHei" panose="020B0604030504040204" charset="-120"/>
              </a:rPr>
              <a:t> notempty</a:t>
            </a:r>
            <a:r>
              <a:rPr lang="zh-CN" sz="2800">
                <a:solidFill>
                  <a:srgbClr val="000000"/>
                </a:solidFill>
                <a:ea typeface="宋体" panose="02010600030101010101" pitchFamily="2" charset="-122"/>
              </a:rPr>
              <a:t>，</a:t>
            </a:r>
            <a:endParaRPr lang="zh-CN" sz="280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r>
              <a:rPr lang="zh-CN" sz="2800">
                <a:solidFill>
                  <a:srgbClr val="000000"/>
                </a:solidFill>
                <a:ea typeface="宋体" panose="02010600030101010101" pitchFamily="2" charset="-122"/>
              </a:rPr>
              <a:t>最后释放互斥锁。</a:t>
            </a:r>
            <a:endParaRPr lang="zh-CN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三、实验流程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7176" name="对象 17"/>
          <p:cNvGraphicFramePr/>
          <p:nvPr/>
        </p:nvGraphicFramePr>
        <p:xfrm>
          <a:off x="2351088" y="1882775"/>
          <a:ext cx="1558925" cy="415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174750" imgH="3091180" progId="Visio.Drawing.15">
                  <p:embed/>
                </p:oleObj>
              </mc:Choice>
              <mc:Fallback>
                <p:oleObj name="" r:id="rId1" imgW="1174750" imgH="3091180" progId="Visio.Drawing.15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51088" y="1882775"/>
                        <a:ext cx="1558925" cy="4156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文本框 99"/>
          <p:cNvSpPr txBox="1"/>
          <p:nvPr/>
        </p:nvSpPr>
        <p:spPr>
          <a:xfrm>
            <a:off x="336550" y="1052513"/>
            <a:ext cx="5080000" cy="8302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zh-CN" sz="2400" b="1">
                <a:latin typeface="黑体" panose="02010609060101010101" charset="-122"/>
                <a:ea typeface="黑体" panose="02010609060101010101" charset="-122"/>
              </a:rPr>
              <a:t>生产者写入缓冲区和消费者从缓冲区读数的具体流程：</a:t>
            </a:r>
            <a:endParaRPr lang="zh-CN" altLang="zh-CN" sz="2400" b="1"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7178" name="对象 21"/>
          <p:cNvGraphicFramePr/>
          <p:nvPr/>
        </p:nvGraphicFramePr>
        <p:xfrm>
          <a:off x="5303838" y="1312863"/>
          <a:ext cx="2619375" cy="539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2046605" imgH="4237990" progId="Visio.Drawing.15">
                  <p:embed/>
                </p:oleObj>
              </mc:Choice>
              <mc:Fallback>
                <p:oleObj name="" r:id="rId3" imgW="2046605" imgH="423799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38" y="1312863"/>
                        <a:ext cx="2619375" cy="5399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8904605" y="1332230"/>
          <a:ext cx="2461260" cy="5198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888490" imgH="4012565" progId="Visio.Drawing.15">
                  <p:embed/>
                </p:oleObj>
              </mc:Choice>
              <mc:Fallback>
                <p:oleObj name="" r:id="rId5" imgW="1888490" imgH="401256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4605" y="1332230"/>
                        <a:ext cx="2461260" cy="5198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3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8196" name="标题 1"/>
          <p:cNvSpPr>
            <a:spLocks noGrp="1"/>
          </p:cNvSpPr>
          <p:nvPr>
            <p:ph type="title"/>
          </p:nvPr>
        </p:nvSpPr>
        <p:spPr>
          <a:xfrm>
            <a:off x="609600" y="260350"/>
            <a:ext cx="10972800" cy="1143000"/>
          </a:xfrm>
        </p:spPr>
        <p:txBody>
          <a:bodyPr anchor="ctr" anchorCtr="0"/>
          <a:p>
            <a:r>
              <a:rPr lang="zh-CN" altLang="en-US"/>
              <a:t>四、线程 API说明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0" name="文本框 99"/>
          <p:cNvSpPr txBox="1"/>
          <p:nvPr/>
        </p:nvSpPr>
        <p:spPr>
          <a:xfrm>
            <a:off x="407670" y="1268730"/>
            <a:ext cx="106114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>
                <a:solidFill>
                  <a:srgbClr val="000000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线程创建函数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9425" y="1917065"/>
            <a:ext cx="11573510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80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>
                <a:latin typeface="Calibri" panose="020F0502020204030204" charset="0"/>
                <a:cs typeface="Times New Roman" panose="02020603050405020304" charset="0"/>
                <a:sym typeface="+mn-ea"/>
              </a:rPr>
              <a:t>//</a:t>
            </a:r>
            <a:r>
              <a:rPr lang="zh-CN" sz="2800">
                <a:latin typeface="Calibri" panose="020F0502020204030204" charset="0"/>
                <a:sym typeface="+mn-ea"/>
              </a:rPr>
              <a:t>创建一个新的线程，成功则返回</a:t>
            </a:r>
            <a:r>
              <a:rPr lang="en-US" sz="2800">
                <a:latin typeface="Calibri" panose="020F0502020204030204" charset="0"/>
                <a:cs typeface="Times New Roman" panose="02020603050405020304" charset="0"/>
                <a:sym typeface="+mn-ea"/>
              </a:rPr>
              <a:t>0</a:t>
            </a:r>
            <a:r>
              <a:rPr lang="zh-CN" sz="2800">
                <a:latin typeface="Calibri" panose="020F0502020204030204" charset="0"/>
                <a:sym typeface="+mn-ea"/>
              </a:rPr>
              <a:t>，并在</a:t>
            </a:r>
            <a:r>
              <a:rPr lang="en-US" sz="2800">
                <a:latin typeface="Calibri" panose="020F0502020204030204" charset="0"/>
                <a:cs typeface="Times New Roman" panose="02020603050405020304" charset="0"/>
                <a:sym typeface="+mn-ea"/>
              </a:rPr>
              <a:t>thread</a:t>
            </a:r>
            <a:r>
              <a:rPr lang="zh-CN" sz="2800">
                <a:latin typeface="Calibri" panose="020F0502020204030204" charset="0"/>
                <a:sym typeface="+mn-ea"/>
              </a:rPr>
              <a:t>中保存线程的标识符。错误则返回错误码</a:t>
            </a:r>
            <a:endParaRPr lang="zh-CN" altLang="en-US" sz="2800"/>
          </a:p>
          <a:p>
            <a:r>
              <a:rPr lang="en-US" sz="28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int pthread_create</a:t>
            </a:r>
            <a:r>
              <a:rPr lang="zh-CN" sz="2800" b="1">
                <a:latin typeface="Calibri" panose="020F0502020204030204" charset="0"/>
                <a:ea typeface="宋体" panose="02010600030101010101" pitchFamily="2" charset="-122"/>
              </a:rPr>
              <a:t>（</a:t>
            </a:r>
            <a:endParaRPr lang="zh-CN" sz="280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zh-CN" sz="2800">
                <a:latin typeface="Calibri" panose="020F0502020204030204" charset="0"/>
                <a:ea typeface="宋体" panose="02010600030101010101" pitchFamily="2" charset="-122"/>
              </a:rPr>
              <a:t> </a:t>
            </a:r>
            <a:r>
              <a:rPr lang="en-US" altLang="zh-CN" sz="2800">
                <a:latin typeface="Calibri" panose="020F0502020204030204" charset="0"/>
                <a:ea typeface="宋体" panose="02010600030101010101" pitchFamily="2" charset="-122"/>
              </a:rPr>
              <a:t>                               </a:t>
            </a:r>
            <a:r>
              <a:rPr lang="en-US" altLang="zh-CN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alibri" panose="020F0502020204030204" charset="0"/>
                <a:ea typeface="宋体" panose="02010600030101010101" pitchFamily="2" charset="-122"/>
              </a:rPr>
              <a:t> </a:t>
            </a:r>
            <a:r>
              <a:rPr lang="en-US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pthread_t *thread, </a:t>
            </a:r>
            <a:r>
              <a:rPr lang="en-US" sz="280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r>
              <a:rPr lang="en-US" sz="28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//指向线程标识符的指针</a:t>
            </a:r>
            <a:endParaRPr lang="en-US" sz="280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                                </a:t>
            </a:r>
            <a:r>
              <a:rPr lang="en-US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const pthread_attr_t *attr,</a:t>
            </a:r>
            <a:r>
              <a:rPr lang="en-US" sz="280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//用来设置线程属性,默认NULL</a:t>
            </a:r>
            <a:endParaRPr lang="en-US" sz="280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                              </a:t>
            </a:r>
            <a:r>
              <a:rPr lang="en-US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 void *(*start_routine)(void *), </a:t>
            </a:r>
            <a:r>
              <a:rPr lang="en-US" sz="28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//线程运行函数的起始地址</a:t>
            </a:r>
            <a:endParaRPr lang="en-US" sz="280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80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                                </a:t>
            </a:r>
            <a:r>
              <a:rPr lang="en-US" sz="2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void *arg</a:t>
            </a:r>
            <a:r>
              <a:rPr lang="en-US" sz="280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r>
              <a:rPr lang="en-US" sz="2800">
                <a:solidFill>
                  <a:srgbClr val="C16B08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//运行函数的参数,默认NULL</a:t>
            </a:r>
            <a:endParaRPr lang="en-US" sz="2800">
              <a:solidFill>
                <a:srgbClr val="C16B08"/>
              </a:solidFill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zh-CN" sz="2800" b="1">
                <a:latin typeface="Calibri" panose="020F0502020204030204" charset="0"/>
                <a:sym typeface="+mn-ea"/>
              </a:rPr>
              <a:t>）</a:t>
            </a:r>
            <a:r>
              <a:rPr lang="en-US" altLang="zh-CN" sz="2800">
                <a:latin typeface="Calibri" panose="020F0502020204030204" charset="0"/>
                <a:sym typeface="+mn-ea"/>
              </a:rPr>
              <a:t>;</a:t>
            </a:r>
            <a:endParaRPr lang="en-US" altLang="zh-CN" sz="28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7715" y="5581650"/>
            <a:ext cx="10480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065"/>
            <a:r>
              <a:rPr lang="zh-CN" altLang="en-US" sz="2800"/>
              <a:t>例：</a:t>
            </a:r>
            <a:r>
              <a:rPr lang="en-US" altLang="zh-CN" sz="2800"/>
              <a:t> pthread_create(&amp;producerThread, NULL, producer, NULL);</a:t>
            </a:r>
            <a:endParaRPr lang="zh-CN" altLang="en-US"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3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8196" name="标题 1"/>
          <p:cNvSpPr>
            <a:spLocks noGrp="1"/>
          </p:cNvSpPr>
          <p:nvPr>
            <p:ph type="title"/>
          </p:nvPr>
        </p:nvSpPr>
        <p:spPr>
          <a:xfrm>
            <a:off x="609600" y="260350"/>
            <a:ext cx="10972800" cy="1143000"/>
          </a:xfrm>
        </p:spPr>
        <p:txBody>
          <a:bodyPr anchor="ctr" anchorCtr="0"/>
          <a:p>
            <a:r>
              <a:rPr lang="zh-CN" altLang="en-US"/>
              <a:t>四、线程 API说明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0" name="文本框 99"/>
          <p:cNvSpPr txBox="1"/>
          <p:nvPr/>
        </p:nvSpPr>
        <p:spPr>
          <a:xfrm>
            <a:off x="407670" y="1268730"/>
            <a:ext cx="106114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en-US" sz="2800">
                <a:solidFill>
                  <a:srgbClr val="000000"/>
                </a:solidFill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线程创建函数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9425" y="5085080"/>
            <a:ext cx="10480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065"/>
            <a:r>
              <a:rPr lang="en-US" altLang="zh-CN" sz="2800"/>
              <a:t> pthread_create(&amp;producerThread, NULL, producer, NULL);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199515" y="242062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065"/>
            <a:r>
              <a:rPr lang="en-US" altLang="zh-CN"/>
              <a:t> </a:t>
            </a:r>
            <a:r>
              <a:rPr lang="en-US" altLang="zh-CN" sz="2400"/>
              <a:t>pthread_t producerThread;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1343660" y="3140710"/>
            <a:ext cx="5080000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065" algn="l"/>
            <a:r>
              <a:rPr lang="en-US" altLang="zh-CN" sz="2400"/>
              <a:t>void *producer(void *args){   xxxxx</a:t>
            </a:r>
            <a:endParaRPr lang="en-US" altLang="zh-CN" sz="2400"/>
          </a:p>
          <a:p>
            <a:pPr indent="266065" algn="l"/>
            <a:r>
              <a:rPr lang="en-US" altLang="zh-CN" sz="2400"/>
              <a:t>xxxxxx</a:t>
            </a:r>
            <a:endParaRPr lang="en-US" altLang="zh-CN" sz="2400"/>
          </a:p>
          <a:p>
            <a:pPr indent="266065" algn="l"/>
            <a:r>
              <a:rPr lang="en-US" altLang="zh-CN" sz="2400"/>
              <a:t>}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767715" y="198882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065"/>
            <a:r>
              <a:rPr lang="en-US" altLang="zh-CN" sz="2000" b="1"/>
              <a:t> </a:t>
            </a:r>
            <a:r>
              <a:rPr lang="zh-CN" altLang="en-US" sz="2000" b="1"/>
              <a:t>例：</a:t>
            </a:r>
            <a:endParaRPr lang="zh-CN" altLang="en-US" sz="2000" b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WU0MzIyMzYzNDM5MzQxOTQ2ODI5OTRiNTVmMzc0NTc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3388</Words>
  <Application>WPS 演示</Application>
  <PresentationFormat/>
  <Paragraphs>201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黑体</vt:lpstr>
      <vt:lpstr>Microsoft JhengHei</vt:lpstr>
      <vt:lpstr>Wingdings</vt:lpstr>
      <vt:lpstr>Calibri</vt:lpstr>
      <vt:lpstr>Times New Roman</vt:lpstr>
      <vt:lpstr>微软雅黑</vt:lpstr>
      <vt:lpstr>Arial Unicode MS</vt:lpstr>
      <vt:lpstr>默认设计模板</vt:lpstr>
      <vt:lpstr>1_默认设计模板</vt:lpstr>
      <vt:lpstr>2_默认设计模板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目录</vt:lpstr>
      <vt:lpstr>一、预备知识</vt:lpstr>
      <vt:lpstr>二、实验设备及工具</vt:lpstr>
      <vt:lpstr>三、实验流程</vt:lpstr>
      <vt:lpstr>三、实验流程</vt:lpstr>
      <vt:lpstr>三、实验流程</vt:lpstr>
      <vt:lpstr>四、线程 API说明</vt:lpstr>
      <vt:lpstr>四、线程 API说明</vt:lpstr>
      <vt:lpstr>四、线程 API说明</vt:lpstr>
      <vt:lpstr>四、线程 API说明</vt:lpstr>
      <vt:lpstr>四、线程 API说明</vt:lpstr>
      <vt:lpstr>四、线程 API说明</vt:lpstr>
      <vt:lpstr>四、线程 API说明</vt:lpstr>
      <vt:lpstr>四、线程 API说明</vt:lpstr>
      <vt:lpstr>五、实验步骤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kff</dc:creator>
  <cp:lastModifiedBy>?？？</cp:lastModifiedBy>
  <cp:revision>95</cp:revision>
  <dcterms:created xsi:type="dcterms:W3CDTF">2022-05-08T02:16:00Z</dcterms:created>
  <dcterms:modified xsi:type="dcterms:W3CDTF">2023-04-06T07:26:38Z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  <property fmtid="{D5CDD505-2E9C-101B-9397-08002B2CF9AE}" pid="3" name="ICV">
    <vt:lpwstr>1A851DE375E144E99B2489C3EC16448C</vt:lpwstr>
  </property>
</Properties>
</file>